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57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320B06-E04C-4D9C-8675-9FA00D93076E}" v="2" dt="2023-10-06T13:35:52.6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8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DF74A8-5000-45B2-8387-DEF4E9CFF3B7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455CB-586D-44D0-A55C-44B0EB039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428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-The</a:t>
            </a:r>
            <a:r>
              <a:rPr lang="en-US" baseline="0" dirty="0"/>
              <a:t> topics in each of the quadrants are examples of things that can/should be brought up to a Tactical Level CO by the GSM</a:t>
            </a:r>
          </a:p>
          <a:p>
            <a:r>
              <a:rPr lang="en-US" baseline="0" dirty="0"/>
              <a:t>-This product is intended to be used as a baseline template and tailored to fit the respective unit’s CUB format and CO’s desired briefing requirements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3DA129-D704-4FE7-B034-44D95C34615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56039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-For</a:t>
            </a:r>
            <a:r>
              <a:rPr lang="en-US" baseline="0" dirty="0"/>
              <a:t> topics requiring a completion %, use the corresponding color and include current % in the notes portion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3DA129-D704-4FE7-B034-44D95C34615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3553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95693"/>
            <a:ext cx="7543800" cy="818707"/>
          </a:xfrm>
          <a:prstGeom prst="rect">
            <a:avLst/>
          </a:prstGeom>
        </p:spPr>
        <p:txBody>
          <a:bodyPr/>
          <a:lstStyle>
            <a:lvl1pPr>
              <a:defRPr sz="33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Safety</a:t>
            </a:r>
          </a:p>
        </p:txBody>
      </p:sp>
      <p:cxnSp>
        <p:nvCxnSpPr>
          <p:cNvPr id="5" name="Shape 134"/>
          <p:cNvCxnSpPr/>
          <p:nvPr userDrawn="1"/>
        </p:nvCxnSpPr>
        <p:spPr>
          <a:xfrm>
            <a:off x="4572000" y="1066802"/>
            <a:ext cx="0" cy="5621079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" name="Shape 134"/>
          <p:cNvCxnSpPr/>
          <p:nvPr userDrawn="1"/>
        </p:nvCxnSpPr>
        <p:spPr>
          <a:xfrm flipH="1">
            <a:off x="0" y="3831457"/>
            <a:ext cx="9144000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" name="Rectangle 6"/>
          <p:cNvSpPr/>
          <p:nvPr userDrawn="1"/>
        </p:nvSpPr>
        <p:spPr>
          <a:xfrm>
            <a:off x="1816292" y="975034"/>
            <a:ext cx="876649" cy="425388"/>
          </a:xfrm>
          <a:prstGeom prst="rect">
            <a:avLst/>
          </a:prstGeom>
        </p:spPr>
        <p:txBody>
          <a:bodyPr wrap="none">
            <a:normAutofit/>
          </a:bodyPr>
          <a:lstStyle/>
          <a:p>
            <a:pPr marL="0" lvl="1"/>
            <a:r>
              <a:rPr lang="en-US" sz="1350" b="1" u="sng" baseline="0" dirty="0">
                <a:solidFill>
                  <a:srgbClr val="000000">
                    <a:lumMod val="95000"/>
                    <a:lumOff val="5000"/>
                  </a:srgbClr>
                </a:solidFill>
                <a:latin typeface="+mn-lt"/>
                <a:ea typeface="Calibri"/>
                <a:cs typeface="Calibri"/>
                <a:sym typeface="Calibri"/>
              </a:rPr>
              <a:t>Priorities</a:t>
            </a:r>
          </a:p>
          <a:p>
            <a:pPr marL="0" lvl="1"/>
            <a:endParaRPr lang="en-US" sz="900" b="1" u="sng" baseline="0" dirty="0">
              <a:solidFill>
                <a:srgbClr val="000000">
                  <a:lumMod val="95000"/>
                  <a:lumOff val="5000"/>
                </a:srgbClr>
              </a:solidFill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  <a:p>
            <a:pPr marL="0" lvl="1"/>
            <a:endParaRPr lang="en-US" sz="900" dirty="0">
              <a:solidFill>
                <a:srgbClr val="000000">
                  <a:lumMod val="95000"/>
                  <a:lumOff val="5000"/>
                </a:srgbClr>
              </a:solidFill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053632" y="3871761"/>
            <a:ext cx="1566367" cy="367208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lvl="1"/>
            <a:r>
              <a:rPr lang="en-US" sz="1350" b="1" u="sng" baseline="0" dirty="0">
                <a:solidFill>
                  <a:srgbClr val="000000">
                    <a:lumMod val="95000"/>
                    <a:lumOff val="5000"/>
                  </a:srgbClr>
                </a:solidFill>
                <a:ea typeface="Calibri"/>
                <a:cs typeface="Calibri"/>
                <a:sym typeface="Calibri"/>
              </a:rPr>
              <a:t>Issues/ Concerns</a:t>
            </a:r>
            <a:endParaRPr lang="en-US" sz="1350" b="1" u="sng" dirty="0">
              <a:solidFill>
                <a:srgbClr val="000000">
                  <a:lumMod val="95000"/>
                  <a:lumOff val="5000"/>
                </a:srgbClr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5432779" y="975034"/>
            <a:ext cx="3711221" cy="332268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lvl="1"/>
            <a:r>
              <a:rPr lang="en-US" sz="1350" b="1" u="sng" dirty="0">
                <a:solidFill>
                  <a:srgbClr val="000000">
                    <a:lumMod val="95000"/>
                    <a:lumOff val="5000"/>
                  </a:srgbClr>
                </a:solidFill>
                <a:ea typeface="Calibri"/>
                <a:cs typeface="Calibri"/>
                <a:sym typeface="Calibri"/>
              </a:rPr>
              <a:t>Safety Mishaps/ Investigations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1879060" y="3845688"/>
            <a:ext cx="813881" cy="379053"/>
          </a:xfrm>
          <a:prstGeom prst="rect">
            <a:avLst/>
          </a:prstGeom>
        </p:spPr>
        <p:txBody>
          <a:bodyPr wrap="none">
            <a:normAutofit/>
          </a:bodyPr>
          <a:lstStyle/>
          <a:p>
            <a:pPr marL="0" lvl="1"/>
            <a:r>
              <a:rPr lang="en-US" sz="1350" b="1" u="sng" dirty="0">
                <a:solidFill>
                  <a:srgbClr val="000000">
                    <a:lumMod val="95000"/>
                    <a:lumOff val="5000"/>
                  </a:srgbClr>
                </a:solidFill>
                <a:ea typeface="Calibri"/>
                <a:cs typeface="Calibri"/>
                <a:sym typeface="Calibri"/>
              </a:rPr>
              <a:t>Training</a:t>
            </a:r>
          </a:p>
          <a:p>
            <a:pPr marL="0" lvl="1"/>
            <a:endParaRPr lang="en-US" sz="1350" b="1" u="sng" dirty="0">
              <a:solidFill>
                <a:srgbClr val="000000">
                  <a:lumMod val="95000"/>
                  <a:lumOff val="5000"/>
                </a:srgbClr>
              </a:solidFill>
              <a:ea typeface="Calibri"/>
              <a:cs typeface="Calibri"/>
              <a:sym typeface="Calibri"/>
            </a:endParaRPr>
          </a:p>
          <a:p>
            <a:pPr marL="0" lvl="1"/>
            <a:endParaRPr lang="en-US" sz="1350" b="1" u="sng" dirty="0">
              <a:solidFill>
                <a:srgbClr val="000000">
                  <a:lumMod val="95000"/>
                  <a:lumOff val="5000"/>
                </a:srgbClr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5061" y="1350269"/>
            <a:ext cx="4361741" cy="2349021"/>
          </a:xfrm>
          <a:prstGeom prst="rect">
            <a:avLst/>
          </a:prstGeom>
        </p:spPr>
        <p:txBody>
          <a:bodyPr lIns="0" rIns="0"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53616" indent="-160735">
              <a:buFont typeface="Arial" panose="020B0604020202020204" pitchFamily="34" charset="0"/>
              <a:buChar char="•"/>
              <a:defRPr sz="900" baseline="0">
                <a:latin typeface="+mj-lt"/>
                <a:cs typeface="Calibri" panose="020F0502020204030204" pitchFamily="34" charset="0"/>
              </a:defRPr>
            </a:lvl2pPr>
            <a:lvl3pPr>
              <a:defRPr sz="731">
                <a:latin typeface="Calibri  "/>
              </a:defRPr>
            </a:lvl3pPr>
            <a:lvl4pPr marL="578644" indent="0">
              <a:buFontTx/>
              <a:buNone/>
              <a:defRPr sz="731">
                <a:latin typeface="Calibri  "/>
              </a:defRPr>
            </a:lvl4pPr>
            <a:lvl5pPr>
              <a:defRPr sz="731">
                <a:latin typeface="Calibri  "/>
              </a:defRPr>
            </a:lvl5pPr>
          </a:lstStyle>
          <a:p>
            <a:pPr lvl="1"/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4705861" y="1333760"/>
            <a:ext cx="4140428" cy="2349021"/>
          </a:xfrm>
          <a:prstGeom prst="rect">
            <a:avLst/>
          </a:prstGeom>
        </p:spPr>
        <p:txBody>
          <a:bodyPr lIns="0" rIns="0"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53616" indent="-160735">
              <a:buFont typeface="Arial" panose="020B0604020202020204" pitchFamily="34" charset="0"/>
              <a:buChar char="•"/>
              <a:defRPr sz="731" baseline="0">
                <a:latin typeface="Calibri  "/>
                <a:cs typeface="Calibri" panose="020F0502020204030204" pitchFamily="34" charset="0"/>
              </a:defRPr>
            </a:lvl2pPr>
            <a:lvl3pPr>
              <a:defRPr sz="731">
                <a:latin typeface="Calibri  "/>
              </a:defRPr>
            </a:lvl3pPr>
            <a:lvl4pPr marL="578644" indent="0">
              <a:buFontTx/>
              <a:buNone/>
              <a:defRPr sz="731">
                <a:latin typeface="Calibri  "/>
              </a:defRPr>
            </a:lvl4pPr>
            <a:lvl5pPr>
              <a:defRPr sz="731">
                <a:latin typeface="Calibri  "/>
              </a:defRPr>
            </a:lvl5pPr>
          </a:lstStyle>
          <a:p>
            <a:pPr lvl="1"/>
            <a:r>
              <a:rPr lang="en-US" dirty="0"/>
              <a:t>Click to add text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85061" y="4238972"/>
            <a:ext cx="4339162" cy="1092684"/>
          </a:xfrm>
          <a:prstGeom prst="rect">
            <a:avLst/>
          </a:prstGeom>
        </p:spPr>
        <p:txBody>
          <a:bodyPr lIns="0" rIns="0"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53616" indent="-160735">
              <a:buFont typeface="Arial" panose="020B0604020202020204" pitchFamily="34" charset="0"/>
              <a:buChar char="•"/>
              <a:defRPr sz="731" baseline="0">
                <a:latin typeface="Calibri  "/>
                <a:cs typeface="Calibri" panose="020F0502020204030204" pitchFamily="34" charset="0"/>
              </a:defRPr>
            </a:lvl2pPr>
            <a:lvl3pPr>
              <a:defRPr sz="731">
                <a:latin typeface="Calibri  "/>
              </a:defRPr>
            </a:lvl3pPr>
            <a:lvl4pPr marL="578644" indent="0">
              <a:buFontTx/>
              <a:buNone/>
              <a:defRPr sz="731">
                <a:latin typeface="Calibri  "/>
              </a:defRPr>
            </a:lvl4pPr>
            <a:lvl5pPr>
              <a:defRPr sz="731">
                <a:latin typeface="Calibri  "/>
              </a:defRPr>
            </a:lvl5pPr>
          </a:lstStyle>
          <a:p>
            <a:pPr lvl="1"/>
            <a:r>
              <a:rPr lang="en-US" dirty="0"/>
              <a:t>Click to add text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705861" y="4238972"/>
            <a:ext cx="4140428" cy="2349021"/>
          </a:xfrm>
          <a:prstGeom prst="rect">
            <a:avLst/>
          </a:prstGeom>
        </p:spPr>
        <p:txBody>
          <a:bodyPr lIns="0" rIns="0"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192881" indent="0">
              <a:buFont typeface="Arial" panose="020B0604020202020204" pitchFamily="34" charset="0"/>
              <a:buNone/>
              <a:defRPr sz="731" baseline="0">
                <a:latin typeface="Calibri  "/>
                <a:cs typeface="Calibri" panose="020F0502020204030204" pitchFamily="34" charset="0"/>
              </a:defRPr>
            </a:lvl2pPr>
            <a:lvl3pPr>
              <a:defRPr sz="731">
                <a:latin typeface="Calibri  "/>
              </a:defRPr>
            </a:lvl3pPr>
            <a:lvl4pPr marL="578644" indent="0">
              <a:buFontTx/>
              <a:buNone/>
              <a:defRPr sz="731">
                <a:latin typeface="Calibri  "/>
              </a:defRPr>
            </a:lvl4pPr>
            <a:lvl5pPr>
              <a:defRPr sz="731">
                <a:latin typeface="Calibri  "/>
              </a:defRPr>
            </a:lvl5pPr>
          </a:lstStyle>
          <a:p>
            <a:pPr lvl="1"/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1945151" y="5304220"/>
            <a:ext cx="618978" cy="379053"/>
          </a:xfrm>
          <a:prstGeom prst="rect">
            <a:avLst/>
          </a:prstGeom>
        </p:spPr>
        <p:txBody>
          <a:bodyPr wrap="none">
            <a:normAutofit/>
          </a:bodyPr>
          <a:lstStyle/>
          <a:p>
            <a:pPr marL="0" lvl="1"/>
            <a:r>
              <a:rPr lang="en-US" sz="1350" b="1" u="sng" dirty="0">
                <a:solidFill>
                  <a:srgbClr val="000000">
                    <a:lumMod val="95000"/>
                    <a:lumOff val="5000"/>
                  </a:srgbClr>
                </a:solidFill>
                <a:ea typeface="Calibri"/>
                <a:cs typeface="Calibri"/>
                <a:sym typeface="Calibri"/>
              </a:rPr>
              <a:t>TAD</a:t>
            </a:r>
          </a:p>
          <a:p>
            <a:pPr marL="0" lvl="1"/>
            <a:endParaRPr lang="en-US" sz="1350" b="1" u="sng" dirty="0">
              <a:solidFill>
                <a:srgbClr val="000000">
                  <a:lumMod val="95000"/>
                  <a:lumOff val="5000"/>
                </a:srgbClr>
              </a:solidFill>
              <a:ea typeface="Calibri"/>
              <a:cs typeface="Calibri"/>
              <a:sym typeface="Calibri"/>
            </a:endParaRPr>
          </a:p>
          <a:p>
            <a:pPr marL="0" lvl="1"/>
            <a:endParaRPr lang="en-US" sz="1350" b="1" u="sng" dirty="0">
              <a:solidFill>
                <a:srgbClr val="000000">
                  <a:lumMod val="95000"/>
                  <a:lumOff val="5000"/>
                </a:srgbClr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85061" y="5655832"/>
            <a:ext cx="4339162" cy="1092684"/>
          </a:xfrm>
          <a:prstGeom prst="rect">
            <a:avLst/>
          </a:prstGeom>
        </p:spPr>
        <p:txBody>
          <a:bodyPr lIns="0" rIns="0"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53616" indent="-160735">
              <a:buFont typeface="Arial" panose="020B0604020202020204" pitchFamily="34" charset="0"/>
              <a:buChar char="•"/>
              <a:defRPr sz="731" baseline="0">
                <a:latin typeface="Calibri  "/>
                <a:cs typeface="Calibri" panose="020F0502020204030204" pitchFamily="34" charset="0"/>
              </a:defRPr>
            </a:lvl2pPr>
            <a:lvl3pPr>
              <a:defRPr sz="731">
                <a:latin typeface="Calibri  "/>
              </a:defRPr>
            </a:lvl3pPr>
            <a:lvl4pPr marL="578644" indent="0">
              <a:buFontTx/>
              <a:buNone/>
              <a:defRPr sz="731">
                <a:latin typeface="Calibri  "/>
              </a:defRPr>
            </a:lvl4pPr>
            <a:lvl5pPr>
              <a:defRPr sz="731">
                <a:latin typeface="Calibri  "/>
              </a:defRPr>
            </a:lvl5pPr>
          </a:lstStyle>
          <a:p>
            <a:pPr lvl="1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037303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0"/>
            <a:ext cx="7543800" cy="914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Company Name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389951" y="4010740"/>
            <a:ext cx="2752632" cy="2520280"/>
          </a:xfrm>
          <a:prstGeom prst="rect">
            <a:avLst/>
          </a:prstGeom>
        </p:spPr>
        <p:txBody>
          <a:bodyPr wrap="none">
            <a:normAutofit/>
          </a:bodyPr>
          <a:lstStyle/>
          <a:p>
            <a:pPr marL="0" lvl="1"/>
            <a:endParaRPr lang="en-US" sz="675" dirty="0">
              <a:solidFill>
                <a:srgbClr val="000000">
                  <a:lumMod val="95000"/>
                  <a:lumOff val="5000"/>
                </a:srgbClr>
              </a:solidFill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129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8686800" y="6553200"/>
            <a:ext cx="533400" cy="3048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B59B7A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fld id="{2E4F317C-B7F6-4A5A-B155-659397AB8914}" type="slidenum">
              <a:rPr lang="en-US" altLang="en-US" sz="760" b="1" smtClean="0">
                <a:solidFill>
                  <a:schemeClr val="tx1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760" b="1" dirty="0">
              <a:solidFill>
                <a:schemeClr val="tx1"/>
              </a:solidFill>
            </a:endParaRPr>
          </a:p>
        </p:txBody>
      </p:sp>
      <p:sp>
        <p:nvSpPr>
          <p:cNvPr id="12" name="object 3"/>
          <p:cNvSpPr/>
          <p:nvPr userDrawn="1"/>
        </p:nvSpPr>
        <p:spPr>
          <a:xfrm>
            <a:off x="0" y="914400"/>
            <a:ext cx="8915400" cy="76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67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643688"/>
            <a:ext cx="2057400" cy="2143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6" name="Text Box 5"/>
          <p:cNvSpPr txBox="1">
            <a:spLocks noChangeArrowheads="1"/>
          </p:cNvSpPr>
          <p:nvPr userDrawn="1"/>
        </p:nvSpPr>
        <p:spPr bwMode="auto">
          <a:xfrm>
            <a:off x="1901724" y="6611239"/>
            <a:ext cx="5111952" cy="196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675" dirty="0">
                <a:solidFill>
                  <a:srgbClr val="000000"/>
                </a:solidFill>
              </a:rPr>
              <a:t>The overall Classification of this brief is: </a:t>
            </a:r>
            <a:r>
              <a:rPr lang="en-US" sz="675" dirty="0">
                <a:solidFill>
                  <a:srgbClr val="33CC33"/>
                </a:solidFill>
              </a:rPr>
              <a:t>UNCLASSIFIED//FOUO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10" y="34614"/>
            <a:ext cx="926147" cy="886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217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1181" b="1">
          <a:solidFill>
            <a:srgbClr val="0A0053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1181" b="1">
          <a:solidFill>
            <a:srgbClr val="0A0053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1181" b="1">
          <a:solidFill>
            <a:srgbClr val="0A0053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1181" b="1">
          <a:solidFill>
            <a:srgbClr val="0A0053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1181" b="1">
          <a:solidFill>
            <a:srgbClr val="0A0053"/>
          </a:solidFill>
          <a:latin typeface="Arial" charset="0"/>
        </a:defRPr>
      </a:lvl5pPr>
      <a:lvl6pPr marL="192881" algn="ctr" rtl="0" eaLnBrk="1" fontAlgn="base" hangingPunct="1">
        <a:spcBef>
          <a:spcPct val="0"/>
        </a:spcBef>
        <a:spcAft>
          <a:spcPct val="0"/>
        </a:spcAft>
        <a:defRPr sz="1181" b="1">
          <a:solidFill>
            <a:srgbClr val="0A0053"/>
          </a:solidFill>
          <a:latin typeface="Arial" charset="0"/>
        </a:defRPr>
      </a:lvl6pPr>
      <a:lvl7pPr marL="385763" algn="ctr" rtl="0" eaLnBrk="1" fontAlgn="base" hangingPunct="1">
        <a:spcBef>
          <a:spcPct val="0"/>
        </a:spcBef>
        <a:spcAft>
          <a:spcPct val="0"/>
        </a:spcAft>
        <a:defRPr sz="1181" b="1">
          <a:solidFill>
            <a:srgbClr val="0A0053"/>
          </a:solidFill>
          <a:latin typeface="Arial" charset="0"/>
        </a:defRPr>
      </a:lvl7pPr>
      <a:lvl8pPr marL="578644" algn="ctr" rtl="0" eaLnBrk="1" fontAlgn="base" hangingPunct="1">
        <a:spcBef>
          <a:spcPct val="0"/>
        </a:spcBef>
        <a:spcAft>
          <a:spcPct val="0"/>
        </a:spcAft>
        <a:defRPr sz="1181" b="1">
          <a:solidFill>
            <a:srgbClr val="0A0053"/>
          </a:solidFill>
          <a:latin typeface="Arial" charset="0"/>
        </a:defRPr>
      </a:lvl8pPr>
      <a:lvl9pPr marL="771525" algn="ctr" rtl="0" eaLnBrk="1" fontAlgn="base" hangingPunct="1">
        <a:spcBef>
          <a:spcPct val="0"/>
        </a:spcBef>
        <a:spcAft>
          <a:spcPct val="0"/>
        </a:spcAft>
        <a:defRPr sz="1181" b="1">
          <a:solidFill>
            <a:srgbClr val="0A0053"/>
          </a:solidFill>
          <a:latin typeface="Arial" charset="0"/>
        </a:defRPr>
      </a:lvl9pPr>
    </p:titleStyle>
    <p:bodyStyle>
      <a:lvl1pPr marL="144661" indent="-144661" algn="l" rtl="0" eaLnBrk="1" fontAlgn="base" hangingPunct="1">
        <a:spcBef>
          <a:spcPct val="20000"/>
        </a:spcBef>
        <a:spcAft>
          <a:spcPct val="0"/>
        </a:spcAft>
        <a:buChar char="•"/>
        <a:defRPr sz="1181">
          <a:solidFill>
            <a:schemeClr val="tx1"/>
          </a:solidFill>
          <a:latin typeface="+mn-lt"/>
          <a:ea typeface="+mn-ea"/>
          <a:cs typeface="+mn-cs"/>
        </a:defRPr>
      </a:lvl1pPr>
      <a:lvl2pPr marL="313433" indent="-120551" algn="l" rtl="0" eaLnBrk="1" fontAlgn="base" hangingPunct="1">
        <a:spcBef>
          <a:spcPct val="20000"/>
        </a:spcBef>
        <a:spcAft>
          <a:spcPct val="0"/>
        </a:spcAft>
        <a:buChar char="–"/>
        <a:defRPr sz="1013">
          <a:solidFill>
            <a:schemeClr val="tx1"/>
          </a:solidFill>
          <a:latin typeface="+mn-lt"/>
        </a:defRPr>
      </a:lvl2pPr>
      <a:lvl3pPr marL="482204" indent="-96441" algn="l" rtl="0" eaLnBrk="1" fontAlgn="base" hangingPunct="1">
        <a:spcBef>
          <a:spcPct val="20000"/>
        </a:spcBef>
        <a:spcAft>
          <a:spcPct val="0"/>
        </a:spcAft>
        <a:buChar char="•"/>
        <a:defRPr sz="844">
          <a:solidFill>
            <a:schemeClr val="tx1"/>
          </a:solidFill>
          <a:latin typeface="+mn-lt"/>
        </a:defRPr>
      </a:lvl3pPr>
      <a:lvl4pPr marL="675085" indent="-96441" algn="l" rtl="0" eaLnBrk="1" fontAlgn="base" hangingPunct="1">
        <a:spcBef>
          <a:spcPct val="20000"/>
        </a:spcBef>
        <a:spcAft>
          <a:spcPct val="0"/>
        </a:spcAft>
        <a:buChar char="–"/>
        <a:defRPr sz="844">
          <a:solidFill>
            <a:schemeClr val="tx1"/>
          </a:solidFill>
          <a:latin typeface="+mn-lt"/>
        </a:defRPr>
      </a:lvl4pPr>
      <a:lvl5pPr marL="867966" indent="-96441" algn="l" rtl="0" eaLnBrk="1" fontAlgn="base" hangingPunct="1">
        <a:spcBef>
          <a:spcPct val="20000"/>
        </a:spcBef>
        <a:spcAft>
          <a:spcPct val="0"/>
        </a:spcAft>
        <a:buChar char="»"/>
        <a:defRPr sz="844">
          <a:solidFill>
            <a:schemeClr val="tx1"/>
          </a:solidFill>
          <a:latin typeface="+mn-lt"/>
        </a:defRPr>
      </a:lvl5pPr>
      <a:lvl6pPr marL="1060847" indent="-96441" algn="l" rtl="0" eaLnBrk="1" fontAlgn="base" hangingPunct="1">
        <a:spcBef>
          <a:spcPct val="20000"/>
        </a:spcBef>
        <a:spcAft>
          <a:spcPct val="0"/>
        </a:spcAft>
        <a:buChar char="»"/>
        <a:defRPr sz="844">
          <a:solidFill>
            <a:schemeClr val="tx1"/>
          </a:solidFill>
          <a:latin typeface="+mn-lt"/>
        </a:defRPr>
      </a:lvl6pPr>
      <a:lvl7pPr marL="1253729" indent="-96441" algn="l" rtl="0" eaLnBrk="1" fontAlgn="base" hangingPunct="1">
        <a:spcBef>
          <a:spcPct val="20000"/>
        </a:spcBef>
        <a:spcAft>
          <a:spcPct val="0"/>
        </a:spcAft>
        <a:buChar char="»"/>
        <a:defRPr sz="844">
          <a:solidFill>
            <a:schemeClr val="tx1"/>
          </a:solidFill>
          <a:latin typeface="+mn-lt"/>
        </a:defRPr>
      </a:lvl7pPr>
      <a:lvl8pPr marL="1446610" indent="-96441" algn="l" rtl="0" eaLnBrk="1" fontAlgn="base" hangingPunct="1">
        <a:spcBef>
          <a:spcPct val="20000"/>
        </a:spcBef>
        <a:spcAft>
          <a:spcPct val="0"/>
        </a:spcAft>
        <a:buChar char="»"/>
        <a:defRPr sz="844">
          <a:solidFill>
            <a:schemeClr val="tx1"/>
          </a:solidFill>
          <a:latin typeface="+mn-lt"/>
        </a:defRPr>
      </a:lvl8pPr>
      <a:lvl9pPr marL="1639491" indent="-96441" algn="l" rtl="0" eaLnBrk="1" fontAlgn="base" hangingPunct="1">
        <a:spcBef>
          <a:spcPct val="20000"/>
        </a:spcBef>
        <a:spcAft>
          <a:spcPct val="0"/>
        </a:spcAft>
        <a:buChar char="»"/>
        <a:defRPr sz="844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1pPr>
      <a:lvl2pPr marL="192881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2pPr>
      <a:lvl3pPr marL="385763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3pPr>
      <a:lvl4pPr marL="578644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4pPr>
      <a:lvl5pPr marL="771525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5pPr>
      <a:lvl6pPr marL="964406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6pPr>
      <a:lvl7pPr marL="1157288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7pPr>
      <a:lvl8pPr marL="1350169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8pPr>
      <a:lvl9pPr marL="1543050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76375"/>
            <a:ext cx="7543800" cy="818707"/>
          </a:xfrm>
        </p:spPr>
        <p:txBody>
          <a:bodyPr/>
          <a:lstStyle/>
          <a:p>
            <a:r>
              <a:rPr lang="en-US" dirty="0"/>
              <a:t>Safety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214313" indent="-214313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rgbClr val="000000"/>
                </a:solidFill>
                <a:latin typeface="Arial"/>
                <a:cs typeface="+mn-cs"/>
              </a:rPr>
              <a:t>Budget items</a:t>
            </a:r>
          </a:p>
          <a:p>
            <a:pPr marL="214313" indent="-214313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rgbClr val="000000"/>
                </a:solidFill>
                <a:latin typeface="Arial"/>
                <a:cs typeface="+mn-cs"/>
              </a:rPr>
              <a:t>Training Deficiencies</a:t>
            </a:r>
          </a:p>
          <a:p>
            <a:pPr marL="214313" indent="-214313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rgbClr val="000000"/>
                </a:solidFill>
                <a:latin typeface="Arial"/>
                <a:cs typeface="+mn-cs"/>
              </a:rPr>
              <a:t>Local and Service-wide Safety/Mishap Trends</a:t>
            </a:r>
          </a:p>
          <a:p>
            <a:pPr marL="160735" indent="-160735">
              <a:buFont typeface="Arial" panose="020B0604020202020204" pitchFamily="34" charset="0"/>
              <a:buChar char="•"/>
            </a:pPr>
            <a:endParaRPr lang="en-US" sz="1200" dirty="0">
              <a:latin typeface="+mn-lt"/>
            </a:endParaRPr>
          </a:p>
          <a:p>
            <a:endParaRPr lang="en-US" sz="1200" dirty="0">
              <a:latin typeface="+mn-lt"/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157929" y="5576033"/>
            <a:ext cx="4145130" cy="735107"/>
          </a:xfrm>
        </p:spPr>
        <p:txBody>
          <a:bodyPr/>
          <a:lstStyle/>
          <a:p>
            <a:pPr marL="160735" indent="-160735"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Inspections</a:t>
            </a:r>
          </a:p>
          <a:p>
            <a:pPr marL="160735" indent="-160735"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Training</a:t>
            </a:r>
          </a:p>
          <a:p>
            <a:pPr marL="160735" indent="-160735"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Conference</a:t>
            </a:r>
          </a:p>
          <a:p>
            <a:endParaRPr lang="en-US" sz="1200" b="1" dirty="0">
              <a:latin typeface="+mn-lt"/>
            </a:endParaRPr>
          </a:p>
          <a:p>
            <a:endParaRPr lang="en-US" sz="1200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062" y="4167884"/>
            <a:ext cx="4376106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rgbClr val="000000"/>
                </a:solidFill>
                <a:latin typeface="Arial"/>
              </a:rPr>
              <a:t>Motorcycle Training (Level 1, Level 2)</a:t>
            </a:r>
          </a:p>
          <a:p>
            <a:pPr marL="213995" indent="-213995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rgbClr val="000000"/>
                </a:solidFill>
                <a:latin typeface="Arial"/>
              </a:rPr>
              <a:t>Alive at 25 Training/AAA-DIP, </a:t>
            </a:r>
            <a:r>
              <a:rPr lang="en-US" sz="1200">
                <a:solidFill>
                  <a:srgbClr val="000000"/>
                </a:solidFill>
                <a:latin typeface="Arial"/>
              </a:rPr>
              <a:t>etc.</a:t>
            </a:r>
            <a:endParaRPr lang="en-US" sz="12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14313" indent="-214313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rgbClr val="000000"/>
                </a:solidFill>
                <a:latin typeface="Arial"/>
              </a:rPr>
              <a:t>New Join Safety Brief</a:t>
            </a:r>
          </a:p>
          <a:p>
            <a:pPr marL="214313" indent="-214313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rgbClr val="000000"/>
                </a:solidFill>
                <a:latin typeface="Arial"/>
              </a:rPr>
              <a:t>Risk Management Training </a:t>
            </a:r>
          </a:p>
          <a:p>
            <a:pPr marL="214313" indent="-214313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rgbClr val="000000"/>
                </a:solidFill>
                <a:latin typeface="Arial"/>
              </a:rPr>
              <a:t>Supervisor Safety Training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1200" dirty="0">
                <a:latin typeface="+mn-lt"/>
              </a:rPr>
              <a:t>Upcoming Training Events (RAW development)</a:t>
            </a:r>
          </a:p>
          <a:p>
            <a:r>
              <a:rPr lang="en-US" sz="1200" dirty="0">
                <a:latin typeface="+mn-lt"/>
              </a:rPr>
              <a:t>Site Visits</a:t>
            </a:r>
          </a:p>
          <a:p>
            <a:r>
              <a:rPr lang="en-US" sz="1200" dirty="0">
                <a:latin typeface="+mn-lt"/>
              </a:rPr>
              <a:t>Surveys (MCASS, GCASS, etc.)</a:t>
            </a:r>
          </a:p>
          <a:p>
            <a:r>
              <a:rPr lang="en-US" sz="1200" dirty="0">
                <a:latin typeface="+mn-lt"/>
              </a:rPr>
              <a:t>Stand down/ Ops Pauses (BITS, 101 Days of Summer)</a:t>
            </a:r>
          </a:p>
          <a:p>
            <a:r>
              <a:rPr lang="en-US" sz="1200" dirty="0">
                <a:latin typeface="+mn-lt"/>
              </a:rPr>
              <a:t>Safety Council (Command Quarterly Safety Council)</a:t>
            </a:r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4648102" y="1354751"/>
            <a:ext cx="4361741" cy="2349021"/>
          </a:xfrm>
        </p:spPr>
        <p:txBody>
          <a:bodyPr/>
          <a:lstStyle/>
          <a:p>
            <a:r>
              <a:rPr lang="en-US" sz="1200" dirty="0">
                <a:latin typeface="+mn-lt"/>
              </a:rPr>
              <a:t>Mil/</a:t>
            </a:r>
            <a:r>
              <a:rPr lang="en-US" sz="1200" dirty="0" err="1">
                <a:latin typeface="+mn-lt"/>
              </a:rPr>
              <a:t>Civ</a:t>
            </a:r>
            <a:r>
              <a:rPr lang="en-US" sz="1200" dirty="0">
                <a:latin typeface="+mn-lt"/>
              </a:rPr>
              <a:t> Mishaps to Date</a:t>
            </a:r>
          </a:p>
          <a:p>
            <a:r>
              <a:rPr lang="en-US" sz="1200" dirty="0">
                <a:latin typeface="+mn-lt"/>
              </a:rPr>
              <a:t>Current Safety Investigations/status</a:t>
            </a:r>
          </a:p>
        </p:txBody>
      </p:sp>
    </p:spTree>
    <p:extLst>
      <p:ext uri="{BB962C8B-B14F-4D97-AF65-F5344CB8AC3E}">
        <p14:creationId xmlns:p14="http://schemas.microsoft.com/office/powerpoint/2010/main" val="5061025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762000" y="176375"/>
            <a:ext cx="7543800" cy="818707"/>
          </a:xfrm>
        </p:spPr>
        <p:txBody>
          <a:bodyPr/>
          <a:lstStyle/>
          <a:p>
            <a:r>
              <a:rPr lang="en-US" sz="3600" dirty="0"/>
              <a:t>Unit Safety Status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1889765" y="5821702"/>
            <a:ext cx="5288269" cy="220970"/>
            <a:chOff x="5725421" y="9609718"/>
            <a:chExt cx="6192816" cy="291896"/>
          </a:xfrm>
        </p:grpSpPr>
        <p:grpSp>
          <p:nvGrpSpPr>
            <p:cNvPr id="20" name="Group 19"/>
            <p:cNvGrpSpPr/>
            <p:nvPr/>
          </p:nvGrpSpPr>
          <p:grpSpPr>
            <a:xfrm>
              <a:off x="5725421" y="9609718"/>
              <a:ext cx="1866139" cy="291435"/>
              <a:chOff x="5528266" y="9646536"/>
              <a:chExt cx="1866139" cy="291435"/>
            </a:xfrm>
          </p:grpSpPr>
          <p:sp>
            <p:nvSpPr>
              <p:cNvPr id="27" name="Oval 26"/>
              <p:cNvSpPr/>
              <p:nvPr/>
            </p:nvSpPr>
            <p:spPr bwMode="auto">
              <a:xfrm>
                <a:off x="5528266" y="9663651"/>
                <a:ext cx="274320" cy="2743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cs typeface="Arial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5767090" y="9646536"/>
                <a:ext cx="162731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146292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Actions Complete</a:t>
                </a:r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7871276" y="9610179"/>
              <a:ext cx="2001989" cy="291435"/>
              <a:chOff x="5595664" y="9656336"/>
              <a:chExt cx="2001989" cy="291435"/>
            </a:xfrm>
          </p:grpSpPr>
          <p:sp>
            <p:nvSpPr>
              <p:cNvPr id="25" name="Oval 24"/>
              <p:cNvSpPr/>
              <p:nvPr/>
            </p:nvSpPr>
            <p:spPr bwMode="auto">
              <a:xfrm>
                <a:off x="5595664" y="9673451"/>
                <a:ext cx="274320" cy="274320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cs typeface="Arial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5834457" y="9656336"/>
                <a:ext cx="176319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146292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Actions in Progress</a:t>
                </a:r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9906632" y="9610179"/>
              <a:ext cx="2011605" cy="291435"/>
              <a:chOff x="5416683" y="9656336"/>
              <a:chExt cx="2011605" cy="291435"/>
            </a:xfrm>
          </p:grpSpPr>
          <p:sp>
            <p:nvSpPr>
              <p:cNvPr id="23" name="Oval 22"/>
              <p:cNvSpPr/>
              <p:nvPr/>
            </p:nvSpPr>
            <p:spPr bwMode="auto">
              <a:xfrm>
                <a:off x="5416683" y="9673451"/>
                <a:ext cx="274320" cy="274320"/>
              </a:xfrm>
              <a:prstGeom prst="ellipse">
                <a:avLst/>
              </a:prstGeom>
              <a:solidFill>
                <a:srgbClr val="FF0000"/>
              </a:solidFill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cs typeface="Arial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5655481" y="9656336"/>
                <a:ext cx="177280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146292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Actions Not Started</a:t>
                </a:r>
              </a:p>
            </p:txBody>
          </p:sp>
        </p:grpSp>
      </p:grp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031753"/>
              </p:ext>
            </p:extLst>
          </p:nvPr>
        </p:nvGraphicFramePr>
        <p:xfrm>
          <a:off x="316871" y="1081371"/>
          <a:ext cx="8510258" cy="457201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10759">
                  <a:extLst>
                    <a:ext uri="{9D8B030D-6E8A-4147-A177-3AD203B41FA5}">
                      <a16:colId xmlns:a16="http://schemas.microsoft.com/office/drawing/2014/main" val="2513180305"/>
                    </a:ext>
                  </a:extLst>
                </a:gridCol>
                <a:gridCol w="1144280">
                  <a:extLst>
                    <a:ext uri="{9D8B030D-6E8A-4147-A177-3AD203B41FA5}">
                      <a16:colId xmlns:a16="http://schemas.microsoft.com/office/drawing/2014/main" val="803130468"/>
                    </a:ext>
                  </a:extLst>
                </a:gridCol>
                <a:gridCol w="1950704">
                  <a:extLst>
                    <a:ext uri="{9D8B030D-6E8A-4147-A177-3AD203B41FA5}">
                      <a16:colId xmlns:a16="http://schemas.microsoft.com/office/drawing/2014/main" val="2486130858"/>
                    </a:ext>
                  </a:extLst>
                </a:gridCol>
                <a:gridCol w="3304515">
                  <a:extLst>
                    <a:ext uri="{9D8B030D-6E8A-4147-A177-3AD203B41FA5}">
                      <a16:colId xmlns:a16="http://schemas.microsoft.com/office/drawing/2014/main" val="964951441"/>
                    </a:ext>
                  </a:extLst>
                </a:gridCol>
              </a:tblGrid>
              <a:tr h="26894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COMPLETION</a:t>
                      </a:r>
                      <a:r>
                        <a:rPr lang="en-US" baseline="0" dirty="0"/>
                        <a:t> DATE/ COMPLETION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1794633"/>
                  </a:ext>
                </a:extLst>
              </a:tr>
              <a:tr h="268942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GSM Assigned/Trained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2018014"/>
                  </a:ext>
                </a:extLst>
              </a:tr>
              <a:tr h="268942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MCASS/GCASS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Required 90 days after </a:t>
                      </a:r>
                      <a:r>
                        <a:rPr lang="en-US" dirty="0" err="1"/>
                        <a:t>CoC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69815901"/>
                  </a:ext>
                </a:extLst>
              </a:tr>
              <a:tr h="268942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CO Safety</a:t>
                      </a:r>
                      <a:r>
                        <a:rPr lang="en-US" baseline="0" dirty="0"/>
                        <a:t> Policy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5589273"/>
                  </a:ext>
                </a:extLst>
              </a:tr>
              <a:tr h="268942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Signed SMS Order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3152606"/>
                  </a:ext>
                </a:extLst>
              </a:tr>
              <a:tr h="268942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Unit Mishap</a:t>
                      </a:r>
                      <a:r>
                        <a:rPr lang="en-US" baseline="0" dirty="0"/>
                        <a:t> Plan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50912395"/>
                  </a:ext>
                </a:extLst>
              </a:tr>
              <a:tr h="268942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PPE Survey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57248802"/>
                  </a:ext>
                </a:extLst>
              </a:tr>
              <a:tr h="268942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Risk Management Training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8596341"/>
                  </a:ext>
                </a:extLst>
              </a:tr>
              <a:tr h="268942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Quarterly</a:t>
                      </a:r>
                      <a:r>
                        <a:rPr lang="en-US" baseline="0" dirty="0"/>
                        <a:t> Safety Council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Past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Qtr</a:t>
                      </a:r>
                      <a:r>
                        <a:rPr lang="en-US" baseline="0" dirty="0"/>
                        <a:t> Complete, Next </a:t>
                      </a:r>
                      <a:r>
                        <a:rPr lang="en-US" baseline="0" dirty="0" err="1"/>
                        <a:t>Qtr</a:t>
                      </a:r>
                      <a:r>
                        <a:rPr lang="en-US" baseline="0" dirty="0"/>
                        <a:t> Planned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9781880"/>
                  </a:ext>
                </a:extLst>
              </a:tr>
              <a:tr h="268942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Industrial Hygiene</a:t>
                      </a:r>
                      <a:r>
                        <a:rPr lang="en-US" baseline="0" dirty="0"/>
                        <a:t> Survey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52079526"/>
                  </a:ext>
                </a:extLst>
              </a:tr>
              <a:tr h="268942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New Join Briefs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Required within 30 days</a:t>
                      </a:r>
                      <a:r>
                        <a:rPr lang="en-US" baseline="0" dirty="0"/>
                        <a:t> of join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6560111"/>
                  </a:ext>
                </a:extLst>
              </a:tr>
              <a:tr h="268942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Safety</a:t>
                      </a:r>
                      <a:r>
                        <a:rPr lang="en-US" baseline="0" dirty="0"/>
                        <a:t> Stand down/Op Pause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Semi-Annual</a:t>
                      </a:r>
                      <a:r>
                        <a:rPr lang="en-US" baseline="0" dirty="0"/>
                        <a:t> or On call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7000530"/>
                  </a:ext>
                </a:extLst>
              </a:tr>
              <a:tr h="268942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Hazard Abatement Log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9116982"/>
                  </a:ext>
                </a:extLst>
              </a:tr>
              <a:tr h="268942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SMS Self </a:t>
                      </a:r>
                      <a:r>
                        <a:rPr lang="en-US" dirty="0" err="1"/>
                        <a:t>Assmt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0076497"/>
                  </a:ext>
                </a:extLst>
              </a:tr>
              <a:tr h="268942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Motorcycle Level 1 Training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25938557"/>
                  </a:ext>
                </a:extLst>
              </a:tr>
              <a:tr h="268942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Motorcycle Level 2 Training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5203588"/>
                  </a:ext>
                </a:extLst>
              </a:tr>
              <a:tr h="268942"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Supervisor Safety Training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2161618"/>
                  </a:ext>
                </a:extLst>
              </a:tr>
            </a:tbl>
          </a:graphicData>
        </a:graphic>
      </p:graphicFrame>
      <p:sp>
        <p:nvSpPr>
          <p:cNvPr id="47" name="Oval 46"/>
          <p:cNvSpPr/>
          <p:nvPr/>
        </p:nvSpPr>
        <p:spPr bwMode="auto">
          <a:xfrm>
            <a:off x="2870919" y="1392382"/>
            <a:ext cx="234252" cy="20766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cs typeface="Arial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2870919" y="1643721"/>
            <a:ext cx="234252" cy="207665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cs typeface="Arial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2870919" y="1911995"/>
            <a:ext cx="234252" cy="20766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cs typeface="Ari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86839" y="6092636"/>
            <a:ext cx="10643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146292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noProof="0" dirty="0">
                <a:solidFill>
                  <a:prstClr val="black"/>
                </a:solidFill>
              </a:rPr>
              <a:t>100% - 90%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142639" y="6092634"/>
            <a:ext cx="962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146292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>
                <a:solidFill>
                  <a:prstClr val="black"/>
                </a:solidFill>
              </a:rPr>
              <a:t>89</a:t>
            </a:r>
            <a:r>
              <a:rPr lang="en-US" sz="1200" kern="0" noProof="0" dirty="0">
                <a:solidFill>
                  <a:prstClr val="black"/>
                </a:solidFill>
              </a:rPr>
              <a:t>% - 70%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12177" y="6092628"/>
            <a:ext cx="962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146292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>
                <a:solidFill>
                  <a:prstClr val="black"/>
                </a:solidFill>
              </a:rPr>
              <a:t>69</a:t>
            </a:r>
            <a:r>
              <a:rPr lang="en-US" sz="1200" kern="0" noProof="0" dirty="0">
                <a:solidFill>
                  <a:prstClr val="black"/>
                </a:solidFill>
              </a:rPr>
              <a:t>% - 0%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049122409"/>
      </p:ext>
    </p:extLst>
  </p:cSld>
  <p:clrMapOvr>
    <a:masterClrMapping/>
  </p:clrMapOvr>
</p:sld>
</file>

<file path=ppt/theme/theme1.xml><?xml version="1.0" encoding="utf-8"?>
<a:theme xmlns:a="http://schemas.openxmlformats.org/drawingml/2006/main" name="4_poc">
  <a:themeElements>
    <a:clrScheme name="3_poc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po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po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o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o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o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o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o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o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perations Synch-KLE June 2020" id="{FCD87327-D95A-403D-9D5A-327F589ED482}" vid="{23B847AF-AEF7-4356-8E3B-254848D4C4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3_poc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191a7b8-a8e2-44d5-9f95-dee67f73a58e" xsi:nil="true"/>
    <lcf76f155ced4ddcb4097134ff3c332f xmlns="e96d0998-d1ca-4f54-ab77-cbef6c4211d9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2C2C2C9B0A034A9B9B8D1F6A82EEB7" ma:contentTypeVersion="10" ma:contentTypeDescription="Create a new document." ma:contentTypeScope="" ma:versionID="016b3cf38f94ddcafe37f626e230c5cb">
  <xsd:schema xmlns:xsd="http://www.w3.org/2001/XMLSchema" xmlns:xs="http://www.w3.org/2001/XMLSchema" xmlns:p="http://schemas.microsoft.com/office/2006/metadata/properties" xmlns:ns2="e96d0998-d1ca-4f54-ab77-cbef6c4211d9" xmlns:ns3="6191a7b8-a8e2-44d5-9f95-dee67f73a58e" targetNamespace="http://schemas.microsoft.com/office/2006/metadata/properties" ma:root="true" ma:fieldsID="79518affb97188edf374f2500142ed3c" ns2:_="" ns3:_="">
    <xsd:import namespace="e96d0998-d1ca-4f54-ab77-cbef6c4211d9"/>
    <xsd:import namespace="6191a7b8-a8e2-44d5-9f95-dee67f73a5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6d0998-d1ca-4f54-ab77-cbef6c4211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1c7be36e-9551-4638-a550-39ad8744497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91a7b8-a8e2-44d5-9f95-dee67f73a58e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e1585934-3011-4d7b-94aa-81c2786fba13}" ma:internalName="TaxCatchAll" ma:showField="CatchAllData" ma:web="6191a7b8-a8e2-44d5-9f95-dee67f73a58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7C16C34-E338-441C-A19E-B410D962086B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718af289-1b9c-451f-9692-11143cf7b0ec"/>
    <ds:schemaRef ds:uri="http://purl.org/dc/elements/1.1/"/>
    <ds:schemaRef ds:uri="http://schemas.microsoft.com/office/2006/metadata/properties"/>
    <ds:schemaRef ds:uri="fef4d5ce-3014-472a-988c-8a3367209c92"/>
    <ds:schemaRef ds:uri="http://schemas.microsoft.com/office/infopath/2007/PartnerControls"/>
    <ds:schemaRef ds:uri="http://www.w3.org/XML/1998/namespace"/>
    <ds:schemaRef ds:uri="http://purl.org/dc/terms/"/>
    <ds:schemaRef ds:uri="6191a7b8-a8e2-44d5-9f95-dee67f73a58e"/>
    <ds:schemaRef ds:uri="e96d0998-d1ca-4f54-ab77-cbef6c4211d9"/>
  </ds:schemaRefs>
</ds:datastoreItem>
</file>

<file path=customXml/itemProps2.xml><?xml version="1.0" encoding="utf-8"?>
<ds:datastoreItem xmlns:ds="http://schemas.openxmlformats.org/officeDocument/2006/customXml" ds:itemID="{010ED95B-03CF-4053-9A9B-6227EC4D49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6d0998-d1ca-4f54-ab77-cbef6c4211d9"/>
    <ds:schemaRef ds:uri="6191a7b8-a8e2-44d5-9f95-dee67f73a58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6854FB7-E32A-47A8-BC82-E77FCB2538D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1852</TotalTime>
  <Words>274</Words>
  <Application>Microsoft Office PowerPoint</Application>
  <PresentationFormat>On-screen Show (4:3)</PresentationFormat>
  <Paragraphs>55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4_poc</vt:lpstr>
      <vt:lpstr>Safety </vt:lpstr>
      <vt:lpstr>Unit Safety Status</vt:lpstr>
    </vt:vector>
  </TitlesOfParts>
  <Company>The United States Marine Corps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 Maj Michael G</dc:creator>
  <cp:lastModifiedBy>Sargent LtCol Bryan P</cp:lastModifiedBy>
  <cp:revision>24</cp:revision>
  <dcterms:created xsi:type="dcterms:W3CDTF">2022-10-31T18:57:49Z</dcterms:created>
  <dcterms:modified xsi:type="dcterms:W3CDTF">2023-10-06T14:09:52Z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0x010100232C2C2C9B0A034A9B9B8D1F6A82EEB7</vt:lpwstr>
  </property>
  <property fmtid="{D5CDD505-2E9C-101B-9397-08002B2CF9AE}" pid="3" name="MediaServiceImageTags">
    <vt:lpwstr/>
  </property>
</Properties>
</file>